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7" r:id="rId5"/>
    <p:sldId id="259" r:id="rId6"/>
    <p:sldId id="266" r:id="rId7"/>
    <p:sldId id="268" r:id="rId8"/>
    <p:sldId id="269" r:id="rId9"/>
    <p:sldId id="260" r:id="rId10"/>
    <p:sldId id="270" r:id="rId11"/>
    <p:sldId id="261" r:id="rId12"/>
    <p:sldId id="271" r:id="rId13"/>
    <p:sldId id="272" r:id="rId14"/>
    <p:sldId id="262" r:id="rId15"/>
    <p:sldId id="263" r:id="rId16"/>
    <p:sldId id="273" r:id="rId17"/>
    <p:sldId id="274" r:id="rId18"/>
    <p:sldId id="264" r:id="rId19"/>
    <p:sldId id="265" r:id="rId20"/>
  </p:sldIdLst>
  <p:sldSz cx="14630400" cy="8229600"/>
  <p:notesSz cx="8229600" cy="14630400"/>
  <p:embeddedFontLst>
    <p:embeddedFont>
      <p:font typeface="Inconsolata" pitchFamily="1" charset="0"/>
      <p:regular r:id="rId22"/>
    </p:embeddedFont>
    <p:embeddedFont>
      <p:font typeface="Montserrat Black" panose="00000A00000000000000" pitchFamily="2" charset="0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BED4E5-198C-4ECF-805C-93FEFBDDA526}" v="27" dt="2024-11-03T17:54:49.9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5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 Naresh" userId="14ca9d8d80e08c7c" providerId="LiveId" clId="{C1BED4E5-198C-4ECF-805C-93FEFBDDA526}"/>
    <pc:docChg chg="undo custSel addSld modSld">
      <pc:chgData name="D Naresh" userId="14ca9d8d80e08c7c" providerId="LiveId" clId="{C1BED4E5-198C-4ECF-805C-93FEFBDDA526}" dt="2024-11-04T02:46:37.060" v="277" actId="255"/>
      <pc:docMkLst>
        <pc:docMk/>
      </pc:docMkLst>
      <pc:sldChg chg="addSp delSp modSp mod">
        <pc:chgData name="D Naresh" userId="14ca9d8d80e08c7c" providerId="LiveId" clId="{C1BED4E5-198C-4ECF-805C-93FEFBDDA526}" dt="2024-11-03T06:30:32.770" v="11" actId="21"/>
        <pc:sldMkLst>
          <pc:docMk/>
          <pc:sldMk cId="0" sldId="257"/>
        </pc:sldMkLst>
        <pc:spChg chg="add del mod">
          <ac:chgData name="D Naresh" userId="14ca9d8d80e08c7c" providerId="LiveId" clId="{C1BED4E5-198C-4ECF-805C-93FEFBDDA526}" dt="2024-11-03T06:30:32.770" v="11" actId="21"/>
          <ac:spMkLst>
            <pc:docMk/>
            <pc:sldMk cId="0" sldId="257"/>
            <ac:spMk id="22" creationId="{D48ED315-7753-A5FB-8B86-CF5B0D8BD233}"/>
          </ac:spMkLst>
        </pc:spChg>
        <pc:picChg chg="add del mod">
          <ac:chgData name="D Naresh" userId="14ca9d8d80e08c7c" providerId="LiveId" clId="{C1BED4E5-198C-4ECF-805C-93FEFBDDA526}" dt="2024-11-03T06:30:32.770" v="11" actId="21"/>
          <ac:picMkLst>
            <pc:docMk/>
            <pc:sldMk cId="0" sldId="257"/>
            <ac:picMk id="21" creationId="{CFDA41BC-51A1-467F-743A-E9EB67AE3BC2}"/>
          </ac:picMkLst>
        </pc:picChg>
        <pc:inkChg chg="add del">
          <ac:chgData name="D Naresh" userId="14ca9d8d80e08c7c" providerId="LiveId" clId="{C1BED4E5-198C-4ECF-805C-93FEFBDDA526}" dt="2024-11-03T06:30:22.365" v="7" actId="9405"/>
          <ac:inkMkLst>
            <pc:docMk/>
            <pc:sldMk cId="0" sldId="257"/>
            <ac:inkMk id="23" creationId="{6CCB06E1-A3EF-183A-34D0-569381E7FEA6}"/>
          </ac:inkMkLst>
        </pc:inkChg>
      </pc:sldChg>
      <pc:sldChg chg="addSp modSp new mod modTransition">
        <pc:chgData name="D Naresh" userId="14ca9d8d80e08c7c" providerId="LiveId" clId="{C1BED4E5-198C-4ECF-805C-93FEFBDDA526}" dt="2024-11-04T02:45:46.904" v="239" actId="1076"/>
        <pc:sldMkLst>
          <pc:docMk/>
          <pc:sldMk cId="3703011733" sldId="266"/>
        </pc:sldMkLst>
        <pc:spChg chg="add mod">
          <ac:chgData name="D Naresh" userId="14ca9d8d80e08c7c" providerId="LiveId" clId="{C1BED4E5-198C-4ECF-805C-93FEFBDDA526}" dt="2024-11-04T02:45:46.904" v="239" actId="1076"/>
          <ac:spMkLst>
            <pc:docMk/>
            <pc:sldMk cId="3703011733" sldId="266"/>
            <ac:spMk id="5" creationId="{6EFF7708-6822-9FCA-B4E1-4E0E041EF309}"/>
          </ac:spMkLst>
        </pc:spChg>
        <pc:spChg chg="add mod">
          <ac:chgData name="D Naresh" userId="14ca9d8d80e08c7c" providerId="LiveId" clId="{C1BED4E5-198C-4ECF-805C-93FEFBDDA526}" dt="2024-11-04T02:45:30.127" v="238" actId="20577"/>
          <ac:spMkLst>
            <pc:docMk/>
            <pc:sldMk cId="3703011733" sldId="266"/>
            <ac:spMk id="7" creationId="{614236AF-1361-5821-61A2-AE25D2262AFA}"/>
          </ac:spMkLst>
        </pc:spChg>
        <pc:picChg chg="add mod">
          <ac:chgData name="D Naresh" userId="14ca9d8d80e08c7c" providerId="LiveId" clId="{C1BED4E5-198C-4ECF-805C-93FEFBDDA526}" dt="2024-11-03T17:31:41.920" v="17" actId="14100"/>
          <ac:picMkLst>
            <pc:docMk/>
            <pc:sldMk cId="3703011733" sldId="266"/>
            <ac:picMk id="2" creationId="{7333AA75-D0FF-EEA3-FC04-B727871633AD}"/>
          </ac:picMkLst>
        </pc:picChg>
        <pc:picChg chg="add mod">
          <ac:chgData name="D Naresh" userId="14ca9d8d80e08c7c" providerId="LiveId" clId="{C1BED4E5-198C-4ECF-805C-93FEFBDDA526}" dt="2024-11-03T17:32:19.107" v="24" actId="14100"/>
          <ac:picMkLst>
            <pc:docMk/>
            <pc:sldMk cId="3703011733" sldId="266"/>
            <ac:picMk id="3" creationId="{D7A14EF9-331D-6ECD-EC53-4AA7B01230CD}"/>
          </ac:picMkLst>
        </pc:picChg>
      </pc:sldChg>
      <pc:sldChg chg="addSp modSp new mod modTransition">
        <pc:chgData name="D Naresh" userId="14ca9d8d80e08c7c" providerId="LiveId" clId="{C1BED4E5-198C-4ECF-805C-93FEFBDDA526}" dt="2024-11-04T02:42:53.451" v="173" actId="14100"/>
        <pc:sldMkLst>
          <pc:docMk/>
          <pc:sldMk cId="2655565985" sldId="267"/>
        </pc:sldMkLst>
        <pc:spChg chg="add mod">
          <ac:chgData name="D Naresh" userId="14ca9d8d80e08c7c" providerId="LiveId" clId="{C1BED4E5-198C-4ECF-805C-93FEFBDDA526}" dt="2024-11-04T02:42:42.956" v="172" actId="255"/>
          <ac:spMkLst>
            <pc:docMk/>
            <pc:sldMk cId="2655565985" sldId="267"/>
            <ac:spMk id="4" creationId="{76E055ED-94DF-81CD-5364-AD1FC259F9DF}"/>
          </ac:spMkLst>
        </pc:spChg>
        <pc:picChg chg="add mod">
          <ac:chgData name="D Naresh" userId="14ca9d8d80e08c7c" providerId="LiveId" clId="{C1BED4E5-198C-4ECF-805C-93FEFBDDA526}" dt="2024-11-04T02:42:53.451" v="173" actId="14100"/>
          <ac:picMkLst>
            <pc:docMk/>
            <pc:sldMk cId="2655565985" sldId="267"/>
            <ac:picMk id="3" creationId="{B2D7CB29-4374-1F95-1946-6231774E66FD}"/>
          </ac:picMkLst>
        </pc:picChg>
      </pc:sldChg>
      <pc:sldChg chg="addSp delSp modSp new mod modTransition">
        <pc:chgData name="D Naresh" userId="14ca9d8d80e08c7c" providerId="LiveId" clId="{C1BED4E5-198C-4ECF-805C-93FEFBDDA526}" dt="2024-11-03T17:53:35.856" v="124"/>
        <pc:sldMkLst>
          <pc:docMk/>
          <pc:sldMk cId="1094319714" sldId="268"/>
        </pc:sldMkLst>
        <pc:picChg chg="add del mod">
          <ac:chgData name="D Naresh" userId="14ca9d8d80e08c7c" providerId="LiveId" clId="{C1BED4E5-198C-4ECF-805C-93FEFBDDA526}" dt="2024-11-03T17:40:20.347" v="44" actId="21"/>
          <ac:picMkLst>
            <pc:docMk/>
            <pc:sldMk cId="1094319714" sldId="268"/>
            <ac:picMk id="2" creationId="{B810449E-223A-9308-B1E7-27394B52C41C}"/>
          </ac:picMkLst>
        </pc:picChg>
        <pc:picChg chg="add mod">
          <ac:chgData name="D Naresh" userId="14ca9d8d80e08c7c" providerId="LiveId" clId="{C1BED4E5-198C-4ECF-805C-93FEFBDDA526}" dt="2024-11-03T17:40:51.569" v="52" actId="14100"/>
          <ac:picMkLst>
            <pc:docMk/>
            <pc:sldMk cId="1094319714" sldId="268"/>
            <ac:picMk id="4" creationId="{45583973-402F-EC41-4B6B-9A22A84FE648}"/>
          </ac:picMkLst>
        </pc:picChg>
        <pc:picChg chg="add mod">
          <ac:chgData name="D Naresh" userId="14ca9d8d80e08c7c" providerId="LiveId" clId="{C1BED4E5-198C-4ECF-805C-93FEFBDDA526}" dt="2024-11-03T17:41:01.001" v="54" actId="14100"/>
          <ac:picMkLst>
            <pc:docMk/>
            <pc:sldMk cId="1094319714" sldId="268"/>
            <ac:picMk id="6" creationId="{654C1C3E-9B63-D73B-765C-C1D6AD4B3185}"/>
          </ac:picMkLst>
        </pc:picChg>
        <pc:picChg chg="add mod">
          <ac:chgData name="D Naresh" userId="14ca9d8d80e08c7c" providerId="LiveId" clId="{C1BED4E5-198C-4ECF-805C-93FEFBDDA526}" dt="2024-11-03T17:40:30.197" v="47" actId="1076"/>
          <ac:picMkLst>
            <pc:docMk/>
            <pc:sldMk cId="1094319714" sldId="268"/>
            <ac:picMk id="8" creationId="{24E38643-E62B-38AC-ECF4-101189D105D2}"/>
          </ac:picMkLst>
        </pc:picChg>
        <pc:picChg chg="add mod">
          <ac:chgData name="D Naresh" userId="14ca9d8d80e08c7c" providerId="LiveId" clId="{C1BED4E5-198C-4ECF-805C-93FEFBDDA526}" dt="2024-11-03T17:40:56.645" v="53" actId="14100"/>
          <ac:picMkLst>
            <pc:docMk/>
            <pc:sldMk cId="1094319714" sldId="268"/>
            <ac:picMk id="10" creationId="{6CE1EC66-B35D-338A-1581-B77ED5161773}"/>
          </ac:picMkLst>
        </pc:picChg>
      </pc:sldChg>
      <pc:sldChg chg="addSp modSp new mod modTransition">
        <pc:chgData name="D Naresh" userId="14ca9d8d80e08c7c" providerId="LiveId" clId="{C1BED4E5-198C-4ECF-805C-93FEFBDDA526}" dt="2024-11-04T02:46:37.060" v="277" actId="255"/>
        <pc:sldMkLst>
          <pc:docMk/>
          <pc:sldMk cId="1265804154" sldId="269"/>
        </pc:sldMkLst>
        <pc:spChg chg="add mod">
          <ac:chgData name="D Naresh" userId="14ca9d8d80e08c7c" providerId="LiveId" clId="{C1BED4E5-198C-4ECF-805C-93FEFBDDA526}" dt="2024-11-04T02:46:37.060" v="277" actId="255"/>
          <ac:spMkLst>
            <pc:docMk/>
            <pc:sldMk cId="1265804154" sldId="269"/>
            <ac:spMk id="4" creationId="{F6893C92-F841-87F1-7C89-7BC627BEBF12}"/>
          </ac:spMkLst>
        </pc:spChg>
        <pc:picChg chg="add mod">
          <ac:chgData name="D Naresh" userId="14ca9d8d80e08c7c" providerId="LiveId" clId="{C1BED4E5-198C-4ECF-805C-93FEFBDDA526}" dt="2024-11-04T02:45:55.512" v="240" actId="14100"/>
          <ac:picMkLst>
            <pc:docMk/>
            <pc:sldMk cId="1265804154" sldId="269"/>
            <ac:picMk id="2" creationId="{B810449E-223A-9308-B1E7-27394B52C41C}"/>
          </ac:picMkLst>
        </pc:picChg>
      </pc:sldChg>
      <pc:sldChg chg="addSp modSp new mod modTransition">
        <pc:chgData name="D Naresh" userId="14ca9d8d80e08c7c" providerId="LiveId" clId="{C1BED4E5-198C-4ECF-805C-93FEFBDDA526}" dt="2024-11-03T17:53:49.894" v="126"/>
        <pc:sldMkLst>
          <pc:docMk/>
          <pc:sldMk cId="168685107" sldId="270"/>
        </pc:sldMkLst>
        <pc:picChg chg="add mod">
          <ac:chgData name="D Naresh" userId="14ca9d8d80e08c7c" providerId="LiveId" clId="{C1BED4E5-198C-4ECF-805C-93FEFBDDA526}" dt="2024-11-03T17:43:25.646" v="60" actId="14100"/>
          <ac:picMkLst>
            <pc:docMk/>
            <pc:sldMk cId="168685107" sldId="270"/>
            <ac:picMk id="3" creationId="{1203E0DF-19EF-B999-D967-EDB0ED690AB1}"/>
          </ac:picMkLst>
        </pc:picChg>
      </pc:sldChg>
      <pc:sldChg chg="addSp delSp modSp new mod modTransition">
        <pc:chgData name="D Naresh" userId="14ca9d8d80e08c7c" providerId="LiveId" clId="{C1BED4E5-198C-4ECF-805C-93FEFBDDA526}" dt="2024-11-03T17:54:09.818" v="130"/>
        <pc:sldMkLst>
          <pc:docMk/>
          <pc:sldMk cId="1035630989" sldId="271"/>
        </pc:sldMkLst>
        <pc:picChg chg="add mod">
          <ac:chgData name="D Naresh" userId="14ca9d8d80e08c7c" providerId="LiveId" clId="{C1BED4E5-198C-4ECF-805C-93FEFBDDA526}" dt="2024-11-03T17:48:33.554" v="78" actId="14100"/>
          <ac:picMkLst>
            <pc:docMk/>
            <pc:sldMk cId="1035630989" sldId="271"/>
            <ac:picMk id="3" creationId="{DF983D24-E2FC-1B5C-3929-844642191EDF}"/>
          </ac:picMkLst>
        </pc:picChg>
        <pc:picChg chg="add mod">
          <ac:chgData name="D Naresh" userId="14ca9d8d80e08c7c" providerId="LiveId" clId="{C1BED4E5-198C-4ECF-805C-93FEFBDDA526}" dt="2024-11-03T17:48:27.711" v="76" actId="14100"/>
          <ac:picMkLst>
            <pc:docMk/>
            <pc:sldMk cId="1035630989" sldId="271"/>
            <ac:picMk id="5" creationId="{31F4E0AB-3D4B-E2CD-732B-E2760D60C25C}"/>
          </ac:picMkLst>
        </pc:picChg>
        <pc:picChg chg="add del mod">
          <ac:chgData name="D Naresh" userId="14ca9d8d80e08c7c" providerId="LiveId" clId="{C1BED4E5-198C-4ECF-805C-93FEFBDDA526}" dt="2024-11-03T17:48:13.157" v="72" actId="21"/>
          <ac:picMkLst>
            <pc:docMk/>
            <pc:sldMk cId="1035630989" sldId="271"/>
            <ac:picMk id="7" creationId="{4FA663C1-5B15-62E7-7E97-A7049C9CE01B}"/>
          </ac:picMkLst>
        </pc:picChg>
      </pc:sldChg>
      <pc:sldChg chg="addSp modSp new mod modTransition">
        <pc:chgData name="D Naresh" userId="14ca9d8d80e08c7c" providerId="LiveId" clId="{C1BED4E5-198C-4ECF-805C-93FEFBDDA526}" dt="2024-11-03T17:54:22.354" v="132"/>
        <pc:sldMkLst>
          <pc:docMk/>
          <pc:sldMk cId="1300461924" sldId="272"/>
        </pc:sldMkLst>
        <pc:picChg chg="add mod">
          <ac:chgData name="D Naresh" userId="14ca9d8d80e08c7c" providerId="LiveId" clId="{C1BED4E5-198C-4ECF-805C-93FEFBDDA526}" dt="2024-11-03T17:48:49.723" v="83" actId="1076"/>
          <ac:picMkLst>
            <pc:docMk/>
            <pc:sldMk cId="1300461924" sldId="272"/>
            <ac:picMk id="7" creationId="{4FA663C1-5B15-62E7-7E97-A7049C9CE01B}"/>
          </ac:picMkLst>
        </pc:picChg>
      </pc:sldChg>
      <pc:sldChg chg="addSp modSp new mod modTransition">
        <pc:chgData name="D Naresh" userId="14ca9d8d80e08c7c" providerId="LiveId" clId="{C1BED4E5-198C-4ECF-805C-93FEFBDDA526}" dt="2024-11-03T17:54:31.659" v="133"/>
        <pc:sldMkLst>
          <pc:docMk/>
          <pc:sldMk cId="2731282583" sldId="273"/>
        </pc:sldMkLst>
        <pc:picChg chg="add mod">
          <ac:chgData name="D Naresh" userId="14ca9d8d80e08c7c" providerId="LiveId" clId="{C1BED4E5-198C-4ECF-805C-93FEFBDDA526}" dt="2024-11-03T17:51:29.246" v="103" actId="14100"/>
          <ac:picMkLst>
            <pc:docMk/>
            <pc:sldMk cId="2731282583" sldId="273"/>
            <ac:picMk id="2" creationId="{B1B188EE-3A40-5B0F-7E63-1D30C68775F5}"/>
          </ac:picMkLst>
        </pc:picChg>
        <pc:picChg chg="add mod">
          <ac:chgData name="D Naresh" userId="14ca9d8d80e08c7c" providerId="LiveId" clId="{C1BED4E5-198C-4ECF-805C-93FEFBDDA526}" dt="2024-11-03T17:51:36.974" v="105" actId="14100"/>
          <ac:picMkLst>
            <pc:docMk/>
            <pc:sldMk cId="2731282583" sldId="273"/>
            <ac:picMk id="3" creationId="{E7B2309F-9C75-C25A-A0AF-0F44E7FB2528}"/>
          </ac:picMkLst>
        </pc:picChg>
        <pc:picChg chg="add mod">
          <ac:chgData name="D Naresh" userId="14ca9d8d80e08c7c" providerId="LiveId" clId="{C1BED4E5-198C-4ECF-805C-93FEFBDDA526}" dt="2024-11-03T17:51:32.749" v="104" actId="14100"/>
          <ac:picMkLst>
            <pc:docMk/>
            <pc:sldMk cId="2731282583" sldId="273"/>
            <ac:picMk id="4" creationId="{624F6169-0D1B-7E56-AF99-5A7F037E22DA}"/>
          </ac:picMkLst>
        </pc:picChg>
        <pc:picChg chg="add mod">
          <ac:chgData name="D Naresh" userId="14ca9d8d80e08c7c" providerId="LiveId" clId="{C1BED4E5-198C-4ECF-805C-93FEFBDDA526}" dt="2024-11-03T17:51:20.563" v="101" actId="14100"/>
          <ac:picMkLst>
            <pc:docMk/>
            <pc:sldMk cId="2731282583" sldId="273"/>
            <ac:picMk id="5" creationId="{2E43DF6D-D325-0BBF-7D23-BFF28013F86D}"/>
          </ac:picMkLst>
        </pc:picChg>
      </pc:sldChg>
      <pc:sldChg chg="addSp modSp new mod modTransition">
        <pc:chgData name="D Naresh" userId="14ca9d8d80e08c7c" providerId="LiveId" clId="{C1BED4E5-198C-4ECF-805C-93FEFBDDA526}" dt="2024-11-03T17:54:49.980" v="135"/>
        <pc:sldMkLst>
          <pc:docMk/>
          <pc:sldMk cId="3926834028" sldId="274"/>
        </pc:sldMkLst>
        <pc:picChg chg="add mod">
          <ac:chgData name="D Naresh" userId="14ca9d8d80e08c7c" providerId="LiveId" clId="{C1BED4E5-198C-4ECF-805C-93FEFBDDA526}" dt="2024-11-03T17:52:34.820" v="114" actId="14100"/>
          <ac:picMkLst>
            <pc:docMk/>
            <pc:sldMk cId="3926834028" sldId="274"/>
            <ac:picMk id="2" creationId="{5ACF6472-E0BF-9748-95A3-849B9E06B2D9}"/>
          </ac:picMkLst>
        </pc:picChg>
        <pc:picChg chg="add mod">
          <ac:chgData name="D Naresh" userId="14ca9d8d80e08c7c" providerId="LiveId" clId="{C1BED4E5-198C-4ECF-805C-93FEFBDDA526}" dt="2024-11-03T17:52:47.235" v="118" actId="14100"/>
          <ac:picMkLst>
            <pc:docMk/>
            <pc:sldMk cId="3926834028" sldId="274"/>
            <ac:picMk id="3" creationId="{7FC91B9C-9E8F-9192-16F4-81E00D77D49C}"/>
          </ac:picMkLst>
        </pc:picChg>
        <pc:picChg chg="add mod">
          <ac:chgData name="D Naresh" userId="14ca9d8d80e08c7c" providerId="LiveId" clId="{C1BED4E5-198C-4ECF-805C-93FEFBDDA526}" dt="2024-11-03T17:52:56.185" v="121" actId="14100"/>
          <ac:picMkLst>
            <pc:docMk/>
            <pc:sldMk cId="3926834028" sldId="274"/>
            <ac:picMk id="4" creationId="{8D475E0D-B47F-2B3A-FCA1-B4C40924BC8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1084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121" y="843915"/>
            <a:ext cx="7589758" cy="4787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500"/>
              </a:lnSpc>
              <a:buNone/>
            </a:pPr>
            <a:r>
              <a:rPr lang="en-US" sz="6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Energy Production Prediction for Combined-Cycle Power Plant</a:t>
            </a:r>
            <a:endParaRPr lang="en-US" sz="6000" dirty="0"/>
          </a:p>
        </p:txBody>
      </p:sp>
      <p:sp>
        <p:nvSpPr>
          <p:cNvPr id="4" name="Text 1"/>
          <p:cNvSpPr/>
          <p:nvPr/>
        </p:nvSpPr>
        <p:spPr>
          <a:xfrm>
            <a:off x="777121" y="5964436"/>
            <a:ext cx="7589758" cy="142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dirty="0">
                <a:solidFill>
                  <a:srgbClr val="151617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Optimize energy output using machine learning. This project predicts megawatt production based on environmental factors. Efficient energy generation impacts costs and operational effectiveness in combined-cycle power plants.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03E0DF-19EF-B999-D967-EDB0ED690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694" y="437921"/>
            <a:ext cx="9904164" cy="742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5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010132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Model Building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39875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Linear Regression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031336"/>
            <a:ext cx="3898821" cy="1965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00" dirty="0">
                <a:solidFill>
                  <a:srgbClr val="151617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Baseline model with interpretable coefficients. Captures linear relationships between features and target.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72695" y="3398758"/>
            <a:ext cx="3898821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Random Forest Regressor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417100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00" dirty="0">
                <a:solidFill>
                  <a:srgbClr val="151617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Ensemble method capturing non-linear relationships. Reduces overfitting through multiple decision trees.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81354" y="3398758"/>
            <a:ext cx="3898821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Gradient Boosting Regressor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417100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00" dirty="0">
                <a:solidFill>
                  <a:srgbClr val="151617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Advanced technique combining weak learners. Often achieves highest accuracy in regression tasks.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983D24-E2FC-1B5C-3929-844642191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8" y="0"/>
            <a:ext cx="8808484" cy="36465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F4E0AB-3D4B-E2CD-732B-E2760D60C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260" y="3787814"/>
            <a:ext cx="8500012" cy="433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3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FA663C1-5B15-62E7-7E97-A7049C9CE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32" y="137949"/>
            <a:ext cx="13804135" cy="765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4619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269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1528" y="3452574"/>
            <a:ext cx="5653921" cy="706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Model Evaluation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1528" y="4498538"/>
            <a:ext cx="13047345" cy="3105269"/>
          </a:xfrm>
          <a:prstGeom prst="roundRect">
            <a:avLst>
              <a:gd name="adj" fmla="val 29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99148" y="4506158"/>
            <a:ext cx="13032105" cy="64817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" name="Text 3"/>
          <p:cNvSpPr/>
          <p:nvPr/>
        </p:nvSpPr>
        <p:spPr>
          <a:xfrm>
            <a:off x="1025247" y="4649391"/>
            <a:ext cx="2802017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600" dirty="0">
                <a:solidFill>
                  <a:srgbClr val="151617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Model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4287083" y="4649391"/>
            <a:ext cx="2798207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600" dirty="0">
                <a:solidFill>
                  <a:srgbClr val="151617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MAE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545110" y="4649391"/>
            <a:ext cx="2798207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600" dirty="0">
                <a:solidFill>
                  <a:srgbClr val="151617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MSE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803136" y="4649391"/>
            <a:ext cx="2802017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600" dirty="0">
                <a:solidFill>
                  <a:srgbClr val="151617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R-squared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9148" y="5154335"/>
            <a:ext cx="13032105" cy="64817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025247" y="5297567"/>
            <a:ext cx="2802017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dirty="0">
                <a:solidFill>
                  <a:srgbClr val="151617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Linear Regression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4287083" y="5297567"/>
            <a:ext cx="2798207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dirty="0">
                <a:solidFill>
                  <a:srgbClr val="151617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3.6441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545110" y="5297567"/>
            <a:ext cx="2798207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dirty="0">
                <a:solidFill>
                  <a:srgbClr val="151617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20.8782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803136" y="5297567"/>
            <a:ext cx="2802017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dirty="0">
                <a:solidFill>
                  <a:srgbClr val="151617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0.9283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-423725" y="5874127"/>
            <a:ext cx="13032105" cy="64817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025247" y="5945743"/>
            <a:ext cx="2802017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dirty="0">
                <a:solidFill>
                  <a:srgbClr val="151617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Random Forest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4287083" y="5945743"/>
            <a:ext cx="2798207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dirty="0">
                <a:solidFill>
                  <a:srgbClr val="151617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2.3281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545110" y="5945743"/>
            <a:ext cx="2798207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dirty="0">
                <a:solidFill>
                  <a:srgbClr val="151617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11.0429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0803136" y="5945743"/>
            <a:ext cx="2802017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dirty="0">
                <a:solidFill>
                  <a:srgbClr val="151617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0.9621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191521" y="6426309"/>
            <a:ext cx="13032105" cy="114550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1025247" y="6593919"/>
            <a:ext cx="2802017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dirty="0">
                <a:solidFill>
                  <a:srgbClr val="151617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Decision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1025247" y="7091243"/>
            <a:ext cx="2802017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dirty="0">
                <a:solidFill>
                  <a:srgbClr val="151617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Tree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4287083" y="6593919"/>
            <a:ext cx="2798207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dirty="0">
                <a:solidFill>
                  <a:srgbClr val="151617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2.9628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7545110" y="6593919"/>
            <a:ext cx="2798207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dirty="0">
                <a:solidFill>
                  <a:srgbClr val="151617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19.7365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10803136" y="6593919"/>
            <a:ext cx="2802017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dirty="0">
                <a:solidFill>
                  <a:srgbClr val="151617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0.9322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5578" y="898446"/>
            <a:ext cx="5003125" cy="643270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76513" y="531852"/>
            <a:ext cx="4973122" cy="604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Model Deployment</a:t>
            </a:r>
            <a:endParaRPr lang="en-US" sz="3800" dirty="0"/>
          </a:p>
        </p:txBody>
      </p:sp>
      <p:sp>
        <p:nvSpPr>
          <p:cNvPr id="5" name="Shape 1"/>
          <p:cNvSpPr/>
          <p:nvPr/>
        </p:nvSpPr>
        <p:spPr>
          <a:xfrm>
            <a:off x="955000" y="1425773"/>
            <a:ext cx="22860" cy="6271855"/>
          </a:xfrm>
          <a:prstGeom prst="roundRect">
            <a:avLst>
              <a:gd name="adj" fmla="val 40000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6" name="Shape 2"/>
          <p:cNvSpPr/>
          <p:nvPr/>
        </p:nvSpPr>
        <p:spPr>
          <a:xfrm>
            <a:off x="1160978" y="1849160"/>
            <a:ext cx="676513" cy="22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</p:sp>
      <p:sp>
        <p:nvSpPr>
          <p:cNvPr id="7" name="Shape 3"/>
          <p:cNvSpPr/>
          <p:nvPr/>
        </p:nvSpPr>
        <p:spPr>
          <a:xfrm>
            <a:off x="749022" y="1643182"/>
            <a:ext cx="434816" cy="434816"/>
          </a:xfrm>
          <a:prstGeom prst="roundRect">
            <a:avLst>
              <a:gd name="adj" fmla="val 2103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778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8" name="Text 4"/>
          <p:cNvSpPr/>
          <p:nvPr/>
        </p:nvSpPr>
        <p:spPr>
          <a:xfrm>
            <a:off x="905828" y="1715572"/>
            <a:ext cx="121206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250" dirty="0"/>
          </a:p>
        </p:txBody>
      </p:sp>
      <p:sp>
        <p:nvSpPr>
          <p:cNvPr id="9" name="Text 5"/>
          <p:cNvSpPr/>
          <p:nvPr/>
        </p:nvSpPr>
        <p:spPr>
          <a:xfrm>
            <a:off x="2029539" y="1619012"/>
            <a:ext cx="3049667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Web App Development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2029539" y="2036921"/>
            <a:ext cx="6437948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151617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Create user-friendly interface using  Streamlit for real-time predictions.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1160978" y="3465433"/>
            <a:ext cx="676513" cy="22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</p:sp>
      <p:sp>
        <p:nvSpPr>
          <p:cNvPr id="12" name="Shape 8"/>
          <p:cNvSpPr/>
          <p:nvPr/>
        </p:nvSpPr>
        <p:spPr>
          <a:xfrm>
            <a:off x="749022" y="3259455"/>
            <a:ext cx="434816" cy="434816"/>
          </a:xfrm>
          <a:prstGeom prst="roundRect">
            <a:avLst>
              <a:gd name="adj" fmla="val 2103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778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3" name="Text 9"/>
          <p:cNvSpPr/>
          <p:nvPr/>
        </p:nvSpPr>
        <p:spPr>
          <a:xfrm>
            <a:off x="878205" y="3331845"/>
            <a:ext cx="176332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250" dirty="0"/>
          </a:p>
        </p:txBody>
      </p:sp>
      <p:sp>
        <p:nvSpPr>
          <p:cNvPr id="14" name="Text 10"/>
          <p:cNvSpPr/>
          <p:nvPr/>
        </p:nvSpPr>
        <p:spPr>
          <a:xfrm>
            <a:off x="2132648" y="3293268"/>
            <a:ext cx="2416254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Input Processing</a:t>
            </a:r>
            <a:endParaRPr lang="en-US" sz="2400" dirty="0"/>
          </a:p>
        </p:txBody>
      </p:sp>
      <p:sp>
        <p:nvSpPr>
          <p:cNvPr id="15" name="Text 11"/>
          <p:cNvSpPr/>
          <p:nvPr/>
        </p:nvSpPr>
        <p:spPr>
          <a:xfrm>
            <a:off x="2029539" y="3653195"/>
            <a:ext cx="6437948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151617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Design form for users to enter environmental conditions and operational parameters.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2"/>
          <p:cNvSpPr/>
          <p:nvPr/>
        </p:nvSpPr>
        <p:spPr>
          <a:xfrm>
            <a:off x="1160978" y="5081707"/>
            <a:ext cx="676513" cy="22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</p:sp>
      <p:sp>
        <p:nvSpPr>
          <p:cNvPr id="17" name="Shape 13"/>
          <p:cNvSpPr/>
          <p:nvPr/>
        </p:nvSpPr>
        <p:spPr>
          <a:xfrm>
            <a:off x="749022" y="4875728"/>
            <a:ext cx="434816" cy="434816"/>
          </a:xfrm>
          <a:prstGeom prst="roundRect">
            <a:avLst>
              <a:gd name="adj" fmla="val 2103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778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8" name="Text 14"/>
          <p:cNvSpPr/>
          <p:nvPr/>
        </p:nvSpPr>
        <p:spPr>
          <a:xfrm>
            <a:off x="877372" y="4948118"/>
            <a:ext cx="178118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250" dirty="0"/>
          </a:p>
        </p:txBody>
      </p:sp>
      <p:sp>
        <p:nvSpPr>
          <p:cNvPr id="19" name="Text 15"/>
          <p:cNvSpPr/>
          <p:nvPr/>
        </p:nvSpPr>
        <p:spPr>
          <a:xfrm>
            <a:off x="2029539" y="4851559"/>
            <a:ext cx="2701290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Backend Integration</a:t>
            </a:r>
            <a:endParaRPr lang="en-US" sz="2400" dirty="0"/>
          </a:p>
        </p:txBody>
      </p:sp>
      <p:sp>
        <p:nvSpPr>
          <p:cNvPr id="20" name="Text 16"/>
          <p:cNvSpPr/>
          <p:nvPr/>
        </p:nvSpPr>
        <p:spPr>
          <a:xfrm>
            <a:off x="2029539" y="5269468"/>
            <a:ext cx="6437948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151617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Connect input data to deployed model for instant energy output predictions.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hape 17"/>
          <p:cNvSpPr/>
          <p:nvPr/>
        </p:nvSpPr>
        <p:spPr>
          <a:xfrm>
            <a:off x="1160978" y="6697980"/>
            <a:ext cx="676513" cy="22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</p:sp>
      <p:sp>
        <p:nvSpPr>
          <p:cNvPr id="22" name="Shape 18"/>
          <p:cNvSpPr/>
          <p:nvPr/>
        </p:nvSpPr>
        <p:spPr>
          <a:xfrm>
            <a:off x="749022" y="6492002"/>
            <a:ext cx="434816" cy="434816"/>
          </a:xfrm>
          <a:prstGeom prst="roundRect">
            <a:avLst>
              <a:gd name="adj" fmla="val 2103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778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23" name="Text 19"/>
          <p:cNvSpPr/>
          <p:nvPr/>
        </p:nvSpPr>
        <p:spPr>
          <a:xfrm>
            <a:off x="863203" y="6564392"/>
            <a:ext cx="20645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4</a:t>
            </a:r>
            <a:endParaRPr lang="en-US" sz="2250" dirty="0"/>
          </a:p>
        </p:txBody>
      </p:sp>
      <p:sp>
        <p:nvSpPr>
          <p:cNvPr id="24" name="Text 20"/>
          <p:cNvSpPr/>
          <p:nvPr/>
        </p:nvSpPr>
        <p:spPr>
          <a:xfrm>
            <a:off x="2029539" y="6467832"/>
            <a:ext cx="2416254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Output Display</a:t>
            </a:r>
            <a:endParaRPr lang="en-US" sz="2400" dirty="0"/>
          </a:p>
        </p:txBody>
      </p:sp>
      <p:sp>
        <p:nvSpPr>
          <p:cNvPr id="25" name="Text 21"/>
          <p:cNvSpPr/>
          <p:nvPr/>
        </p:nvSpPr>
        <p:spPr>
          <a:xfrm>
            <a:off x="2029539" y="6885742"/>
            <a:ext cx="6437948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151617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Present predicted energy production clearly, enabling informed operational decisions.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B188EE-3A40-5B0F-7E63-1D30C6877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31" y="681990"/>
            <a:ext cx="6185612" cy="34328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B2309F-9C75-C25A-A0AF-0F44E7FB2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622" y="610236"/>
            <a:ext cx="6301648" cy="34328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4F6169-0D1B-7E56-AF99-5A7F037E2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15" y="4389319"/>
            <a:ext cx="6185612" cy="36106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43DF6D-D325-0BBF-7D23-BFF28013F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0622" y="4389319"/>
            <a:ext cx="6301648" cy="359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28258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CF6472-E0BF-9748-95A3-849B9E06B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795" y="0"/>
            <a:ext cx="8890612" cy="28594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C91B9C-9E8F-9192-16F4-81E00D77D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795" y="3069662"/>
            <a:ext cx="8890611" cy="25609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475E0D-B47F-2B3A-FCA1-B4C40924B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8795" y="5840874"/>
            <a:ext cx="8890611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834028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3876" y="647343"/>
            <a:ext cx="7629049" cy="1352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Final Insights and Recommendations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6243876" y="2324695"/>
            <a:ext cx="7629049" cy="1608296"/>
          </a:xfrm>
          <a:prstGeom prst="roundRect">
            <a:avLst>
              <a:gd name="adj" fmla="val 569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67832" y="2548652"/>
            <a:ext cx="2705576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Key Takeaways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467832" y="2886790"/>
            <a:ext cx="7181136" cy="822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400" dirty="0">
                <a:solidFill>
                  <a:srgbClr val="151617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High model accuracy enables optimized plant efficiency. Temperature and exhaust vacuum are primary production influencers</a:t>
            </a:r>
            <a:r>
              <a:rPr lang="en-US" sz="17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243876" y="4149328"/>
            <a:ext cx="7629049" cy="1608296"/>
          </a:xfrm>
          <a:prstGeom prst="roundRect">
            <a:avLst>
              <a:gd name="adj" fmla="val 569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6467832" y="4373285"/>
            <a:ext cx="2705576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Business Impact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6467832" y="4841200"/>
            <a:ext cx="7181136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400" dirty="0">
                <a:solidFill>
                  <a:srgbClr val="151617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Real-time predictions guide operational adjustments, reducing inefficiencies and improving energy output.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243876" y="5973961"/>
            <a:ext cx="7629049" cy="1608296"/>
          </a:xfrm>
          <a:prstGeom prst="roundRect">
            <a:avLst>
              <a:gd name="adj" fmla="val 569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467832" y="6197918"/>
            <a:ext cx="2705576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Future Work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467832" y="6665833"/>
            <a:ext cx="7181136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400" dirty="0">
                <a:solidFill>
                  <a:srgbClr val="151617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Integrate real-time data sources, incorporate additional variables, and implement regular model updates.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72903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Thank You</a:t>
            </a:r>
            <a:endParaRPr lang="en-US" sz="485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6617" y="736759"/>
            <a:ext cx="5573197" cy="696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Project Overview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585704" y="1767721"/>
            <a:ext cx="30480" cy="5725120"/>
          </a:xfrm>
          <a:prstGeom prst="roundRect">
            <a:avLst>
              <a:gd name="adj" fmla="val 30000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821210" y="2253972"/>
            <a:ext cx="780217" cy="30480"/>
          </a:xfrm>
          <a:prstGeom prst="roundRect">
            <a:avLst>
              <a:gd name="adj" fmla="val 30000"/>
            </a:avLst>
          </a:prstGeom>
          <a:solidFill>
            <a:srgbClr val="151617"/>
          </a:solidFill>
          <a:ln/>
        </p:spPr>
      </p:sp>
      <p:sp>
        <p:nvSpPr>
          <p:cNvPr id="6" name="Shape 3"/>
          <p:cNvSpPr/>
          <p:nvPr/>
        </p:nvSpPr>
        <p:spPr>
          <a:xfrm>
            <a:off x="6350198" y="2018467"/>
            <a:ext cx="501491" cy="501491"/>
          </a:xfrm>
          <a:prstGeom prst="roundRect">
            <a:avLst>
              <a:gd name="adj" fmla="val 1823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6531054" y="2101929"/>
            <a:ext cx="139779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827050" y="1990606"/>
            <a:ext cx="2786539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Objective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827050" y="2472571"/>
            <a:ext cx="6023134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dirty="0">
                <a:solidFill>
                  <a:srgbClr val="151617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Predict energy output based on environmental factors. Optimize plant performance and support sustainability goals.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821210" y="4474369"/>
            <a:ext cx="780217" cy="30480"/>
          </a:xfrm>
          <a:prstGeom prst="roundRect">
            <a:avLst>
              <a:gd name="adj" fmla="val 30000"/>
            </a:avLst>
          </a:prstGeom>
          <a:solidFill>
            <a:srgbClr val="151617"/>
          </a:solidFill>
          <a:ln/>
        </p:spPr>
      </p:sp>
      <p:sp>
        <p:nvSpPr>
          <p:cNvPr id="11" name="Shape 8"/>
          <p:cNvSpPr/>
          <p:nvPr/>
        </p:nvSpPr>
        <p:spPr>
          <a:xfrm>
            <a:off x="6350198" y="4238863"/>
            <a:ext cx="501491" cy="501491"/>
          </a:xfrm>
          <a:prstGeom prst="roundRect">
            <a:avLst>
              <a:gd name="adj" fmla="val 1823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6499265" y="4322326"/>
            <a:ext cx="203359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7827050" y="4211003"/>
            <a:ext cx="2954774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Problem Statement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827050" y="4692968"/>
            <a:ext cx="602313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dirty="0">
                <a:solidFill>
                  <a:srgbClr val="151617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Identify how temperature, exhaust vacuum, pressure, and humidity influence energy production.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821210" y="6338173"/>
            <a:ext cx="780217" cy="30480"/>
          </a:xfrm>
          <a:prstGeom prst="roundRect">
            <a:avLst>
              <a:gd name="adj" fmla="val 30000"/>
            </a:avLst>
          </a:prstGeom>
          <a:solidFill>
            <a:srgbClr val="151617"/>
          </a:solidFill>
          <a:ln/>
        </p:spPr>
      </p:sp>
      <p:sp>
        <p:nvSpPr>
          <p:cNvPr id="16" name="Shape 13"/>
          <p:cNvSpPr/>
          <p:nvPr/>
        </p:nvSpPr>
        <p:spPr>
          <a:xfrm>
            <a:off x="6350198" y="6102668"/>
            <a:ext cx="501491" cy="501491"/>
          </a:xfrm>
          <a:prstGeom prst="roundRect">
            <a:avLst>
              <a:gd name="adj" fmla="val 1823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6498193" y="6186130"/>
            <a:ext cx="205383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7827050" y="6074807"/>
            <a:ext cx="2786539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Timeline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827050" y="6556772"/>
            <a:ext cx="602313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400" dirty="0">
                <a:solidFill>
                  <a:srgbClr val="151617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Complete project within 30 days, ensuring thorough analysis and reliable model development.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610" y="984647"/>
            <a:ext cx="4869061" cy="626030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1325523"/>
            <a:ext cx="6696313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Dataset Description</a:t>
            </a:r>
            <a:endParaRPr lang="en-US" sz="4850" dirty="0"/>
          </a:p>
        </p:txBody>
      </p:sp>
      <p:sp>
        <p:nvSpPr>
          <p:cNvPr id="5" name="Shape 1"/>
          <p:cNvSpPr/>
          <p:nvPr/>
        </p:nvSpPr>
        <p:spPr>
          <a:xfrm>
            <a:off x="864037" y="2467332"/>
            <a:ext cx="7415927" cy="4436745"/>
          </a:xfrm>
          <a:prstGeom prst="roundRect">
            <a:avLst>
              <a:gd name="adj" fmla="val 206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519469" y="2460810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126093" y="2638306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00" dirty="0">
                <a:solidFill>
                  <a:srgbClr val="151617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Observations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4822627" y="2638306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00" dirty="0">
                <a:solidFill>
                  <a:srgbClr val="151617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9,568 records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5"/>
          <p:cNvSpPr/>
          <p:nvPr/>
        </p:nvSpPr>
        <p:spPr>
          <a:xfrm>
            <a:off x="879277" y="3189089"/>
            <a:ext cx="7385447" cy="189166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1126093" y="3344823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00" dirty="0">
                <a:solidFill>
                  <a:srgbClr val="151617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Features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4822627" y="3344823"/>
            <a:ext cx="3442096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00" dirty="0">
                <a:solidFill>
                  <a:srgbClr val="151617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Temperature (°C), Exhaust Vacuum (cm Hg), Ambient Pressure (mbar), Relative Humidity (%)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879277" y="5080754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1126093" y="5236488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00" dirty="0">
                <a:solidFill>
                  <a:srgbClr val="151617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Target Variable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4822627" y="5236488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00" dirty="0">
                <a:solidFill>
                  <a:srgbClr val="151617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Energy Production (MW</a:t>
            </a:r>
            <a:r>
              <a:rPr lang="en-US" sz="19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)</a:t>
            </a:r>
            <a:endParaRPr lang="en-US" sz="1900" dirty="0"/>
          </a:p>
        </p:txBody>
      </p:sp>
      <p:sp>
        <p:nvSpPr>
          <p:cNvPr id="15" name="Shape 11"/>
          <p:cNvSpPr/>
          <p:nvPr/>
        </p:nvSpPr>
        <p:spPr>
          <a:xfrm>
            <a:off x="879277" y="5787271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2"/>
          <p:cNvSpPr/>
          <p:nvPr/>
        </p:nvSpPr>
        <p:spPr>
          <a:xfrm>
            <a:off x="1126093" y="5943005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00" dirty="0">
                <a:solidFill>
                  <a:srgbClr val="151617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Collection Period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4822627" y="5943005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400" dirty="0">
                <a:solidFill>
                  <a:srgbClr val="151617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Six years, full load operation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D7CB29-4374-1F95-1946-6231774E6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099" y="1189823"/>
            <a:ext cx="11136202" cy="58279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E055ED-94DF-81CD-5364-AD1FC259F9DF}"/>
              </a:ext>
            </a:extLst>
          </p:cNvPr>
          <p:cNvSpPr txBox="1"/>
          <p:nvPr/>
        </p:nvSpPr>
        <p:spPr>
          <a:xfrm>
            <a:off x="914400" y="341524"/>
            <a:ext cx="10058400" cy="701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545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Montserrat Black" pitchFamily="34" charset="0"/>
              </a:rPr>
              <a:t>Data set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5556598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9508" y="653296"/>
            <a:ext cx="7484983" cy="14813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800"/>
              </a:lnSpc>
              <a:buNone/>
            </a:pPr>
            <a:r>
              <a:rPr lang="en-US" sz="46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Exploratory Data Analysis (EDA)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829508" y="2756654"/>
            <a:ext cx="533162" cy="533162"/>
          </a:xfrm>
          <a:prstGeom prst="roundRect">
            <a:avLst>
              <a:gd name="adj" fmla="val 1715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159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021794" y="2845475"/>
            <a:ext cx="148590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750" dirty="0"/>
          </a:p>
        </p:txBody>
      </p:sp>
      <p:sp>
        <p:nvSpPr>
          <p:cNvPr id="6" name="Text 3"/>
          <p:cNvSpPr/>
          <p:nvPr/>
        </p:nvSpPr>
        <p:spPr>
          <a:xfrm>
            <a:off x="1599605" y="2756654"/>
            <a:ext cx="309776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Univariate Analysis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599604" y="3338632"/>
            <a:ext cx="6714887" cy="758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400" dirty="0">
                <a:solidFill>
                  <a:srgbClr val="151617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Examine feature distributions using histograms, box plots, and summary statistics</a:t>
            </a:r>
            <a:r>
              <a:rPr lang="en-US" sz="18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29508" y="4531043"/>
            <a:ext cx="533162" cy="533162"/>
          </a:xfrm>
          <a:prstGeom prst="roundRect">
            <a:avLst>
              <a:gd name="adj" fmla="val 1715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159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987981" y="4619863"/>
            <a:ext cx="216098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750" dirty="0"/>
          </a:p>
        </p:txBody>
      </p:sp>
      <p:sp>
        <p:nvSpPr>
          <p:cNvPr id="10" name="Text 7"/>
          <p:cNvSpPr/>
          <p:nvPr/>
        </p:nvSpPr>
        <p:spPr>
          <a:xfrm>
            <a:off x="1599605" y="4531043"/>
            <a:ext cx="296263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Bivariate Analysis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1599605" y="5043488"/>
            <a:ext cx="6714887" cy="758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400" dirty="0">
                <a:solidFill>
                  <a:srgbClr val="151617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Explore correlations between features and energy production through scatter plots.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829508" y="6305431"/>
            <a:ext cx="533162" cy="533162"/>
          </a:xfrm>
          <a:prstGeom prst="roundRect">
            <a:avLst>
              <a:gd name="adj" fmla="val 1715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2159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986909" y="6394252"/>
            <a:ext cx="218242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7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750" dirty="0"/>
          </a:p>
        </p:txBody>
      </p:sp>
      <p:sp>
        <p:nvSpPr>
          <p:cNvPr id="14" name="Text 11"/>
          <p:cNvSpPr/>
          <p:nvPr/>
        </p:nvSpPr>
        <p:spPr>
          <a:xfrm>
            <a:off x="1599605" y="6305431"/>
            <a:ext cx="296263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Correlation Matrix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599605" y="6817876"/>
            <a:ext cx="6714887" cy="758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400" dirty="0">
                <a:solidFill>
                  <a:srgbClr val="151617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Visualize relationships between variables, highlighting strongest predictors of energy output.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33AA75-D0FF-EEA3-FC04-B72787163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283" y="399605"/>
            <a:ext cx="7881188" cy="38335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A14EF9-331D-6ECD-EC53-4AA7B0123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361" y="4627084"/>
            <a:ext cx="8405870" cy="34923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FF7708-6822-9FCA-B4E1-4E0E041EF309}"/>
              </a:ext>
            </a:extLst>
          </p:cNvPr>
          <p:cNvSpPr txBox="1"/>
          <p:nvPr/>
        </p:nvSpPr>
        <p:spPr>
          <a:xfrm>
            <a:off x="9584674" y="1525341"/>
            <a:ext cx="4318611" cy="681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5450"/>
              </a:lnSpc>
              <a:buNone/>
            </a:pPr>
            <a:r>
              <a:rPr lang="en-US" b="1" dirty="0">
                <a:solidFill>
                  <a:srgbClr val="151617"/>
                </a:solidFill>
                <a:latin typeface="Montserrat Black" pitchFamily="34" charset="0"/>
              </a:rPr>
              <a:t>Histograms</a:t>
            </a: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4236AF-1361-5821-61A2-AE25D2262AFA}"/>
              </a:ext>
            </a:extLst>
          </p:cNvPr>
          <p:cNvSpPr txBox="1"/>
          <p:nvPr/>
        </p:nvSpPr>
        <p:spPr>
          <a:xfrm flipH="1">
            <a:off x="3896527" y="5530468"/>
            <a:ext cx="1762699" cy="681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5450"/>
              </a:lnSpc>
              <a:buNone/>
            </a:pPr>
            <a:r>
              <a:rPr lang="en-US" b="1" dirty="0">
                <a:solidFill>
                  <a:srgbClr val="151617"/>
                </a:solidFill>
                <a:latin typeface="Montserrat Black" pitchFamily="34" charset="0"/>
              </a:rPr>
              <a:t>Box plot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0301173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583973-402F-EC41-4B6B-9A22A84FE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990" y="488764"/>
            <a:ext cx="5054860" cy="36260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4C1C3E-9B63-D73B-765C-C1D6AD4B3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5551" y="412560"/>
            <a:ext cx="5243057" cy="36461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E38643-E62B-38AC-ECF4-101189D10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990" y="4385076"/>
            <a:ext cx="5054860" cy="37339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E1EC66-B35D-338A-1581-B77ED5161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8724" y="4445561"/>
            <a:ext cx="5099885" cy="364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3197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10449E-223A-9308-B1E7-27394B52C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205" y="1366092"/>
            <a:ext cx="11005850" cy="65183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893C92-F841-87F1-7C89-7BC627BEBF12}"/>
              </a:ext>
            </a:extLst>
          </p:cNvPr>
          <p:cNvSpPr txBox="1"/>
          <p:nvPr/>
        </p:nvSpPr>
        <p:spPr>
          <a:xfrm>
            <a:off x="605928" y="138532"/>
            <a:ext cx="7315200" cy="701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545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Montserrat Black" pitchFamily="34" charset="0"/>
              </a:rPr>
              <a:t>Correlation Matrix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580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78" y="901660"/>
            <a:ext cx="4998125" cy="642627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70057" y="537686"/>
            <a:ext cx="5215771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 Preprocessing</a:t>
            </a:r>
            <a:endParaRPr lang="en-US" sz="38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057" y="1441013"/>
            <a:ext cx="976670" cy="156269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439620" y="1636276"/>
            <a:ext cx="2441734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Times New Roman" panose="02020603050405020304" pitchFamily="18" charset="0"/>
              </a:rPr>
              <a:t>Missing Values</a:t>
            </a:r>
            <a:endParaRPr lang="en-US" sz="1900" dirty="0"/>
          </a:p>
        </p:txBody>
      </p:sp>
      <p:sp>
        <p:nvSpPr>
          <p:cNvPr id="7" name="Text 2"/>
          <p:cNvSpPr/>
          <p:nvPr/>
        </p:nvSpPr>
        <p:spPr>
          <a:xfrm>
            <a:off x="7439620" y="2058591"/>
            <a:ext cx="6507123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dirty="0">
                <a:solidFill>
                  <a:srgbClr val="151617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Check for null values to ensure data integrity and accuracy.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057" y="3003709"/>
            <a:ext cx="976670" cy="156269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439620" y="3198971"/>
            <a:ext cx="2441734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Outlier Detection</a:t>
            </a:r>
            <a:endParaRPr lang="en-US" sz="1900" dirty="0"/>
          </a:p>
        </p:txBody>
      </p:sp>
      <p:sp>
        <p:nvSpPr>
          <p:cNvPr id="10" name="Text 4"/>
          <p:cNvSpPr/>
          <p:nvPr/>
        </p:nvSpPr>
        <p:spPr>
          <a:xfrm>
            <a:off x="7439620" y="3621286"/>
            <a:ext cx="6507123" cy="710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dirty="0">
                <a:solidFill>
                  <a:srgbClr val="151617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Identify extreme values using box plots and statistical </a:t>
            </a:r>
          </a:p>
          <a:p>
            <a:pPr marL="0" indent="0" algn="l">
              <a:lnSpc>
                <a:spcPts val="2450"/>
              </a:lnSpc>
              <a:buNone/>
            </a:pPr>
            <a:r>
              <a:rPr lang="en-US" sz="2400" dirty="0">
                <a:solidFill>
                  <a:srgbClr val="151617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methods</a:t>
            </a: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  <a:endParaRPr lang="en-US" sz="15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0057" y="4566404"/>
            <a:ext cx="976670" cy="1562695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439620" y="4761667"/>
            <a:ext cx="2441734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Feature Scaling</a:t>
            </a:r>
            <a:endParaRPr lang="en-US" sz="1900" dirty="0"/>
          </a:p>
        </p:txBody>
      </p:sp>
      <p:sp>
        <p:nvSpPr>
          <p:cNvPr id="13" name="Text 6"/>
          <p:cNvSpPr/>
          <p:nvPr/>
        </p:nvSpPr>
        <p:spPr>
          <a:xfrm>
            <a:off x="7439620" y="5183981"/>
            <a:ext cx="6507123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dirty="0">
                <a:solidFill>
                  <a:srgbClr val="151617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Normalize data to bring all variables to a similar scale.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0057" y="6129099"/>
            <a:ext cx="976670" cy="156269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439620" y="6324362"/>
            <a:ext cx="2713672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Feature Engineering</a:t>
            </a:r>
            <a:endParaRPr lang="en-US" sz="1900" dirty="0"/>
          </a:p>
        </p:txBody>
      </p:sp>
      <p:sp>
        <p:nvSpPr>
          <p:cNvPr id="16" name="Text 8"/>
          <p:cNvSpPr/>
          <p:nvPr/>
        </p:nvSpPr>
        <p:spPr>
          <a:xfrm>
            <a:off x="7439620" y="6746677"/>
            <a:ext cx="6507123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dirty="0">
                <a:solidFill>
                  <a:srgbClr val="151617"/>
                </a:solidFill>
                <a:latin typeface="Times New Roman" panose="02020603050405020304" pitchFamily="18" charset="0"/>
                <a:ea typeface="Inconsolata" pitchFamily="34" charset="-122"/>
                <a:cs typeface="Times New Roman" panose="02020603050405020304" pitchFamily="18" charset="0"/>
              </a:rPr>
              <a:t>Create or transform features if needed to enhance model performance</a:t>
            </a: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  <a:endParaRPr lang="en-US" sz="15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439</Words>
  <Application>Microsoft Office PowerPoint</Application>
  <PresentationFormat>Custom</PresentationFormat>
  <Paragraphs>101</Paragraphs>
  <Slides>19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Times New Roman</vt:lpstr>
      <vt:lpstr>Inconsolata</vt:lpstr>
      <vt:lpstr>Montserrat Black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 Naresh</cp:lastModifiedBy>
  <cp:revision>3</cp:revision>
  <dcterms:created xsi:type="dcterms:W3CDTF">2024-11-03T05:51:12Z</dcterms:created>
  <dcterms:modified xsi:type="dcterms:W3CDTF">2024-11-04T02:46:47Z</dcterms:modified>
</cp:coreProperties>
</file>